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256" r:id="rId3"/>
    <p:sldId id="272" r:id="rId5"/>
    <p:sldId id="257" r:id="rId6"/>
    <p:sldId id="258" r:id="rId7"/>
    <p:sldId id="268" r:id="rId8"/>
    <p:sldId id="260" r:id="rId9"/>
    <p:sldId id="261" r:id="rId10"/>
    <p:sldId id="259" r:id="rId11"/>
    <p:sldId id="269" r:id="rId12"/>
    <p:sldId id="270" r:id="rId13"/>
    <p:sldId id="276" r:id="rId14"/>
    <p:sldId id="262" r:id="rId15"/>
    <p:sldId id="288" r:id="rId16"/>
    <p:sldId id="263" r:id="rId17"/>
    <p:sldId id="277" r:id="rId18"/>
    <p:sldId id="278" r:id="rId19"/>
    <p:sldId id="279" r:id="rId20"/>
    <p:sldId id="280" r:id="rId21"/>
    <p:sldId id="281" r:id="rId22"/>
    <p:sldId id="283" r:id="rId23"/>
    <p:sldId id="267" r:id="rId24"/>
    <p:sldId id="282" r:id="rId25"/>
    <p:sldId id="265" r:id="rId26"/>
    <p:sldId id="284" r:id="rId27"/>
    <p:sldId id="285" r:id="rId28"/>
    <p:sldId id="286" r:id="rId29"/>
    <p:sldId id="287" r:id="rId30"/>
    <p:sldId id="289" r:id="rId31"/>
    <p:sldId id="273" r:id="rId32"/>
    <p:sldId id="274" r:id="rId33"/>
    <p:sldId id="275" r:id="rId34"/>
    <p:sldId id="271" r:id="rId35"/>
  </p:sldIdLst>
  <p:sldSz cx="9144000" cy="6858000" type="screen4x3"/>
  <p:notesSz cx="6887845"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59" autoAdjust="0"/>
    <p:restoredTop sz="86380" autoAdjust="0"/>
  </p:normalViewPr>
  <p:slideViewPr>
    <p:cSldViewPr>
      <p:cViewPr>
        <p:scale>
          <a:sx n="68" d="100"/>
          <a:sy n="68" d="100"/>
        </p:scale>
        <p:origin x="-1212" y="18"/>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895E5551-6E83-4424-B591-9D904BFB2190}" type="datetimeFigureOut">
              <a:rPr lang="en-US" smtClean="0"/>
            </a:fld>
            <a:endParaRPr lang="en-US"/>
          </a:p>
        </p:txBody>
      </p:sp>
      <p:sp>
        <p:nvSpPr>
          <p:cNvPr id="4" name="Footer Placeholder 3"/>
          <p:cNvSpPr>
            <a:spLocks noGrp="1"/>
          </p:cNvSpPr>
          <p:nvPr>
            <p:ph type="ftr" sz="quarter" idx="2"/>
          </p:nvPr>
        </p:nvSpPr>
        <p:spPr>
          <a:xfrm>
            <a:off x="0" y="9517063"/>
            <a:ext cx="2984500" cy="5016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02075" y="9517063"/>
            <a:ext cx="2984500" cy="501650"/>
          </a:xfrm>
          <a:prstGeom prst="rect">
            <a:avLst/>
          </a:prstGeom>
        </p:spPr>
        <p:txBody>
          <a:bodyPr vert="horz" lIns="91440" tIns="45720" rIns="91440" bIns="45720" rtlCol="0" anchor="b"/>
          <a:lstStyle>
            <a:lvl1pPr algn="r">
              <a:defRPr sz="1200"/>
            </a:lvl1pPr>
          </a:lstStyle>
          <a:p>
            <a:fld id="{E23EA2A1-541A-42D2-9DEA-E6F9B1204E5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4870" cy="501015"/>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901699" y="0"/>
            <a:ext cx="2984870" cy="501015"/>
          </a:xfrm>
          <a:prstGeom prst="rect">
            <a:avLst/>
          </a:prstGeom>
        </p:spPr>
        <p:txBody>
          <a:bodyPr vert="horz" lIns="92446" tIns="46223" rIns="92446" bIns="46223" rtlCol="0"/>
          <a:lstStyle>
            <a:lvl1pPr algn="r">
              <a:defRPr sz="1200"/>
            </a:lvl1pPr>
          </a:lstStyle>
          <a:p>
            <a:fld id="{14C687EE-5995-46CE-8A28-91BF804E5002}" type="datetimeFigureOut">
              <a:rPr lang="en-US" smtClean="0"/>
            </a:fld>
            <a:endParaRPr lang="en-US"/>
          </a:p>
        </p:txBody>
      </p:sp>
      <p:sp>
        <p:nvSpPr>
          <p:cNvPr id="4" name="Slide Image Placeholder 3"/>
          <p:cNvSpPr>
            <a:spLocks noGrp="1" noRot="1" noChangeAspect="1"/>
          </p:cNvSpPr>
          <p:nvPr>
            <p:ph type="sldImg" idx="2"/>
          </p:nvPr>
        </p:nvSpPr>
        <p:spPr>
          <a:xfrm>
            <a:off x="938213" y="750888"/>
            <a:ext cx="5011737" cy="37592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817" y="4759643"/>
            <a:ext cx="5510530" cy="4509135"/>
          </a:xfrm>
          <a:prstGeom prst="rect">
            <a:avLst/>
          </a:prstGeom>
        </p:spPr>
        <p:txBody>
          <a:bodyPr vert="horz" lIns="92446" tIns="46223" rIns="92446" bIns="46223"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1" y="9517546"/>
            <a:ext cx="2984870" cy="501015"/>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901699" y="9517546"/>
            <a:ext cx="2984870" cy="501015"/>
          </a:xfrm>
          <a:prstGeom prst="rect">
            <a:avLst/>
          </a:prstGeom>
        </p:spPr>
        <p:txBody>
          <a:bodyPr vert="horz" lIns="92446" tIns="46223" rIns="92446" bIns="46223" rtlCol="0" anchor="b"/>
          <a:lstStyle>
            <a:lvl1pPr algn="r">
              <a:defRPr sz="1200"/>
            </a:lvl1pPr>
          </a:lstStyle>
          <a:p>
            <a:fld id="{352D814D-F39D-4FFD-8EF5-EBE33D20C82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52D814D-F39D-4FFD-8EF5-EBE33D20C82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43BFAA04-0E2B-4F0C-A99E-D52C1A9D6E0B}" type="datetimeFigureOut">
              <a:rPr lang="en-US" smtClean="0"/>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4A46154-DA13-4385-A3CA-7AC80254A229}" type="slidenum">
              <a:rPr lang="en-US" smtClean="0"/>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3BFAA04-0E2B-4F0C-A99E-D52C1A9D6E0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3BFAA04-0E2B-4F0C-A99E-D52C1A9D6E0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3BFAA04-0E2B-4F0C-A99E-D52C1A9D6E0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43BFAA04-0E2B-4F0C-A99E-D52C1A9D6E0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A46154-DA13-4385-A3CA-7AC80254A229}" type="slidenum">
              <a:rPr lang="en-US" smtClean="0"/>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3BFAA04-0E2B-4F0C-A99E-D52C1A9D6E0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3BFAA04-0E2B-4F0C-A99E-D52C1A9D6E0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3BFAA04-0E2B-4F0C-A99E-D52C1A9D6E0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3BFAA04-0E2B-4F0C-A99E-D52C1A9D6E0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A46154-DA13-4385-A3CA-7AC80254A229}" type="slidenum">
              <a:rPr lang="en-US" smtClean="0"/>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3BFAA04-0E2B-4F0C-A99E-D52C1A9D6E0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46154-DA13-4385-A3CA-7AC80254A22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3BFAA04-0E2B-4F0C-A99E-D52C1A9D6E0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A46154-DA13-4385-A3CA-7AC80254A229}" type="slidenum">
              <a:rPr lang="en-US" smtClean="0"/>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panose="05020102010507070707"/>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43BFAA04-0E2B-4F0C-A99E-D52C1A9D6E0B}" type="datetimeFigureOut">
              <a:rPr lang="en-US" smtClean="0"/>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44A46154-DA13-4385-A3CA-7AC80254A229}" type="slidenum">
              <a:rPr lang="en-US" smtClean="0"/>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4800"/>
            <a:ext cx="7406640" cy="3124200"/>
          </a:xfrm>
        </p:spPr>
        <p:txBody>
          <a:bodyPr>
            <a:normAutofit/>
          </a:bodyPr>
          <a:lstStyle/>
          <a:p>
            <a:r>
              <a:rPr lang="en-US" b="1" dirty="0" smtClean="0">
                <a:solidFill>
                  <a:schemeClr val="tx1"/>
                </a:solidFill>
              </a:rPr>
              <a:t>Project title: </a:t>
            </a:r>
            <a:br>
              <a:rPr lang="en-US" b="1" dirty="0" smtClean="0">
                <a:solidFill>
                  <a:schemeClr val="tx1"/>
                </a:solidFill>
              </a:rPr>
            </a:br>
            <a:r>
              <a:rPr lang="en-IN" altLang="en-US" sz="4000" b="1" dirty="0" smtClean="0">
                <a:solidFill>
                  <a:schemeClr val="tx1"/>
                </a:solidFill>
                <a:cs typeface="Calibri" panose="020F0502020204030204" pitchFamily="34" charset="0"/>
              </a:rPr>
              <a:t>Flight Booking</a:t>
            </a:r>
            <a:r>
              <a:rPr lang="en-US" sz="4000" b="1" dirty="0" smtClean="0">
                <a:solidFill>
                  <a:schemeClr val="tx1"/>
                </a:solidFill>
                <a:cs typeface="Calibri" panose="020F0502020204030204" pitchFamily="34" charset="0"/>
              </a:rPr>
              <a:t> System</a:t>
            </a:r>
            <a:br>
              <a:rPr lang="en-US" b="1" dirty="0" smtClean="0"/>
            </a:br>
            <a:endParaRPr lang="en-US" dirty="0"/>
          </a:p>
        </p:txBody>
      </p:sp>
      <p:sp>
        <p:nvSpPr>
          <p:cNvPr id="3" name="Subtitle 2"/>
          <p:cNvSpPr>
            <a:spLocks noGrp="1"/>
          </p:cNvSpPr>
          <p:nvPr>
            <p:ph type="subTitle" idx="1"/>
          </p:nvPr>
        </p:nvSpPr>
        <p:spPr>
          <a:xfrm>
            <a:off x="1524000" y="3733800"/>
            <a:ext cx="6858000" cy="2895600"/>
          </a:xfrm>
        </p:spPr>
        <p:txBody>
          <a:bodyPr>
            <a:normAutofit/>
          </a:bodyPr>
          <a:lstStyle/>
          <a:p>
            <a:r>
              <a:rPr lang="en-US" b="1" dirty="0" smtClean="0">
                <a:solidFill>
                  <a:schemeClr val="tx1"/>
                </a:solidFill>
              </a:rPr>
              <a:t>Submitted By:</a:t>
            </a:r>
            <a:r>
              <a:rPr lang="en-US" dirty="0" smtClean="0">
                <a:solidFill>
                  <a:schemeClr val="tx1"/>
                </a:solidFill>
              </a:rPr>
              <a:t>                   </a:t>
            </a:r>
            <a:r>
              <a:rPr lang="en-US" b="1" dirty="0" smtClean="0">
                <a:solidFill>
                  <a:schemeClr val="tx1"/>
                </a:solidFill>
              </a:rPr>
              <a:t>Supervised By:</a:t>
            </a:r>
            <a:endParaRPr lang="en-US" b="1" dirty="0" smtClean="0">
              <a:solidFill>
                <a:schemeClr val="tx1"/>
              </a:solidFill>
            </a:endParaRPr>
          </a:p>
          <a:p>
            <a:r>
              <a:rPr lang="en-US" b="1" dirty="0" smtClean="0">
                <a:solidFill>
                  <a:schemeClr val="tx1"/>
                </a:solidFill>
              </a:rPr>
              <a:t> </a:t>
            </a:r>
            <a:r>
              <a:rPr lang="en-IN" altLang="en-US" b="1" dirty="0" smtClean="0">
                <a:solidFill>
                  <a:schemeClr val="tx1"/>
                </a:solidFill>
              </a:rPr>
              <a:t>                                            </a:t>
            </a:r>
            <a:r>
              <a:rPr lang="en-IN" altLang="en-US" sz="2400" dirty="0" smtClean="0">
                <a:solidFill>
                  <a:schemeClr val="tx1"/>
                </a:solidFill>
              </a:rPr>
              <a:t>DBS-Hackthon</a:t>
            </a:r>
            <a:endParaRPr lang="en-US" sz="2400" dirty="0" smtClean="0">
              <a:solidFill>
                <a:schemeClr val="tx1"/>
              </a:solidFill>
            </a:endParaRPr>
          </a:p>
          <a:p>
            <a:r>
              <a:rPr lang="en-IN" altLang="en-US" dirty="0">
                <a:solidFill>
                  <a:schemeClr val="tx1"/>
                </a:solidFill>
              </a:rPr>
              <a:t>Table no 37</a:t>
            </a:r>
            <a:endParaRPr lang="en-IN" alt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E-R Diagram</a:t>
            </a:r>
            <a:endParaRPr lang="en-US" dirty="0">
              <a:solidFill>
                <a:schemeClr val="tx1"/>
              </a:solidFill>
            </a:endParaRPr>
          </a:p>
        </p:txBody>
      </p:sp>
      <p:pic>
        <p:nvPicPr>
          <p:cNvPr id="4" name="Content Placeholder 3" descr="E-R diagram.jpg"/>
          <p:cNvPicPr>
            <a:picLocks noGrp="1" noChangeAspect="1"/>
          </p:cNvPicPr>
          <p:nvPr>
            <p:ph idx="1"/>
          </p:nvPr>
        </p:nvPicPr>
        <p:blipFill>
          <a:blip r:embed="rId1"/>
          <a:stretch>
            <a:fillRect/>
          </a:stretch>
        </p:blipFill>
        <p:spPr>
          <a:xfrm>
            <a:off x="1143000" y="1219200"/>
            <a:ext cx="7619999" cy="51816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Use Case Diagram</a:t>
            </a:r>
            <a:endParaRPr lang="en-US" dirty="0">
              <a:solidFill>
                <a:schemeClr val="tx1"/>
              </a:solidFill>
            </a:endParaRPr>
          </a:p>
        </p:txBody>
      </p:sp>
      <p:pic>
        <p:nvPicPr>
          <p:cNvPr id="4" name="Content Placeholder 3" descr="use case.jpg"/>
          <p:cNvPicPr>
            <a:picLocks noGrp="1" noChangeAspect="1"/>
          </p:cNvPicPr>
          <p:nvPr>
            <p:ph idx="1"/>
          </p:nvPr>
        </p:nvPicPr>
        <p:blipFill>
          <a:blip r:embed="rId1"/>
          <a:stretch>
            <a:fillRect/>
          </a:stretch>
        </p:blipFill>
        <p:spPr>
          <a:xfrm>
            <a:off x="1371600" y="1524000"/>
            <a:ext cx="6553200" cy="47625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28600"/>
            <a:ext cx="7406640" cy="612882"/>
          </a:xfrm>
        </p:spPr>
        <p:txBody>
          <a:bodyPr>
            <a:normAutofit/>
          </a:bodyPr>
          <a:lstStyle/>
          <a:p>
            <a:r>
              <a:rPr lang="en-US" sz="3200" dirty="0" smtClean="0">
                <a:solidFill>
                  <a:schemeClr val="tx1"/>
                </a:solidFill>
              </a:rPr>
              <a:t>Project Description</a:t>
            </a:r>
            <a:endParaRPr lang="en-US" sz="3200" dirty="0">
              <a:solidFill>
                <a:schemeClr val="tx1"/>
              </a:solidFill>
            </a:endParaRPr>
          </a:p>
        </p:txBody>
      </p:sp>
      <p:sp>
        <p:nvSpPr>
          <p:cNvPr id="3" name="Subtitle 2"/>
          <p:cNvSpPr>
            <a:spLocks noGrp="1"/>
          </p:cNvSpPr>
          <p:nvPr>
            <p:ph type="subTitle" idx="1"/>
          </p:nvPr>
        </p:nvSpPr>
        <p:spPr>
          <a:xfrm>
            <a:off x="1219200" y="990600"/>
            <a:ext cx="7711440" cy="5562600"/>
          </a:xfrm>
        </p:spPr>
        <p:txBody>
          <a:bodyPr>
            <a:normAutofit/>
          </a:bodyPr>
          <a:lstStyle/>
          <a:p>
            <a:r>
              <a:rPr lang="en-US" sz="2400" dirty="0" smtClean="0">
                <a:solidFill>
                  <a:schemeClr val="tx1"/>
                </a:solidFill>
              </a:rPr>
              <a:t>Home Page</a:t>
            </a:r>
            <a:endParaRPr lang="en-US" sz="2400" dirty="0" smtClean="0">
              <a:solidFill>
                <a:schemeClr val="tx1"/>
              </a:solidFill>
            </a:endParaRPr>
          </a:p>
          <a:p>
            <a:pPr algn="just"/>
            <a:r>
              <a:rPr lang="en-US" sz="2000" dirty="0" smtClean="0"/>
              <a:t>Home page introduces the site and user can understand that what facility we provide in this system. User can see search option and login, registration, schedule and contact </a:t>
            </a:r>
            <a:r>
              <a:rPr lang="en-US" sz="2000" dirty="0" err="1" smtClean="0"/>
              <a:t>mnu</a:t>
            </a:r>
            <a:r>
              <a:rPr lang="en-US" sz="2000" dirty="0" smtClean="0"/>
              <a:t> in home page. User </a:t>
            </a:r>
            <a:r>
              <a:rPr lang="en-US" sz="2000" dirty="0" smtClean="0"/>
              <a:t>can also see the latest offers &amp; </a:t>
            </a:r>
            <a:r>
              <a:rPr lang="en-US" sz="2000" dirty="0" smtClean="0"/>
              <a:t>update </a:t>
            </a:r>
            <a:r>
              <a:rPr lang="en-US" sz="2000" dirty="0" smtClean="0"/>
              <a:t>schedule in home page.</a:t>
            </a:r>
            <a:endParaRPr lang="en-US" sz="2000" dirty="0">
              <a:solidFill>
                <a:schemeClr val="tx1"/>
              </a:solidFill>
            </a:endParaRPr>
          </a:p>
        </p:txBody>
      </p:sp>
      <p:pic>
        <p:nvPicPr>
          <p:cNvPr id="4" name="Picture 3"/>
          <p:cNvPicPr>
            <a:picLocks noChangeAspect="1"/>
          </p:cNvPicPr>
          <p:nvPr/>
        </p:nvPicPr>
        <p:blipFill>
          <a:blip r:embed="rId1"/>
          <a:stretch>
            <a:fillRect/>
          </a:stretch>
        </p:blipFill>
        <p:spPr>
          <a:xfrm>
            <a:off x="1219200" y="2809240"/>
            <a:ext cx="7754620" cy="36271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457200"/>
            <a:ext cx="7498080" cy="838200"/>
          </a:xfrm>
        </p:spPr>
        <p:txBody>
          <a:bodyPr>
            <a:normAutofit fontScale="90000"/>
          </a:bodyPr>
          <a:lstStyle/>
          <a:p>
            <a:br>
              <a:rPr lang="en-US" sz="4400" dirty="0" smtClean="0">
                <a:solidFill>
                  <a:schemeClr val="tx1"/>
                </a:solidFill>
              </a:rPr>
            </a:br>
            <a:r>
              <a:rPr lang="en-US" sz="3600" dirty="0" smtClean="0">
                <a:solidFill>
                  <a:schemeClr val="tx1"/>
                </a:solidFill>
              </a:rPr>
              <a:t>  Registration </a:t>
            </a:r>
            <a:r>
              <a:rPr lang="en-US" sz="3600" dirty="0" smtClean="0">
                <a:solidFill>
                  <a:schemeClr val="tx1"/>
                </a:solidFill>
              </a:rPr>
              <a:t>Page</a:t>
            </a:r>
            <a:br>
              <a:rPr lang="en-US" sz="4400" dirty="0" smtClean="0"/>
            </a:br>
            <a:endParaRPr lang="en-US" dirty="0"/>
          </a:p>
        </p:txBody>
      </p:sp>
      <p:sp>
        <p:nvSpPr>
          <p:cNvPr id="3" name="Content Placeholder 2"/>
          <p:cNvSpPr>
            <a:spLocks noGrp="1"/>
          </p:cNvSpPr>
          <p:nvPr>
            <p:ph idx="1"/>
          </p:nvPr>
        </p:nvSpPr>
        <p:spPr>
          <a:xfrm>
            <a:off x="1435608" y="1295400"/>
            <a:ext cx="7498080" cy="4953000"/>
          </a:xfrm>
        </p:spPr>
        <p:txBody>
          <a:bodyPr/>
          <a:lstStyle/>
          <a:p>
            <a:pPr algn="just">
              <a:buNone/>
            </a:pPr>
            <a:r>
              <a:rPr lang="en-US" dirty="0" smtClean="0"/>
              <a:t>  </a:t>
            </a:r>
            <a:r>
              <a:rPr lang="en-US" sz="2000" dirty="0" smtClean="0"/>
              <a:t>For </a:t>
            </a:r>
            <a:r>
              <a:rPr lang="en-US" sz="2000" dirty="0" smtClean="0"/>
              <a:t>reserve a ticket for flight a user must be registered into </a:t>
            </a:r>
            <a:r>
              <a:rPr lang="en-US" sz="2000" dirty="0" smtClean="0"/>
              <a:t>the system</a:t>
            </a:r>
            <a:r>
              <a:rPr lang="en-US" sz="2000" dirty="0" smtClean="0"/>
              <a:t>. A user must use valid email address and valid mobile number during registration. User information is stored into the database. Multiple user can not use the same email and mobile number</a:t>
            </a:r>
            <a:r>
              <a:rPr lang="en-US" sz="2000" dirty="0" smtClean="0"/>
              <a:t>. User </a:t>
            </a:r>
            <a:r>
              <a:rPr lang="en-US" sz="2000" dirty="0" smtClean="0"/>
              <a:t>must need to fill up all fields for registration.</a:t>
            </a:r>
            <a:endParaRPr lang="en-US" sz="2000" dirty="0" smtClean="0"/>
          </a:p>
          <a:p>
            <a:pPr algn="just">
              <a:buNone/>
            </a:pPr>
            <a:endParaRPr lang="en-US" sz="2000" dirty="0"/>
          </a:p>
        </p:txBody>
      </p:sp>
      <p:pic>
        <p:nvPicPr>
          <p:cNvPr id="5" name="Picture 4"/>
          <p:cNvPicPr>
            <a:picLocks noChangeAspect="1"/>
          </p:cNvPicPr>
          <p:nvPr/>
        </p:nvPicPr>
        <p:blipFill>
          <a:blip r:embed="rId1"/>
          <a:stretch>
            <a:fillRect/>
          </a:stretch>
        </p:blipFill>
        <p:spPr>
          <a:xfrm>
            <a:off x="1371600" y="3124200"/>
            <a:ext cx="7392035" cy="3413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04800"/>
            <a:ext cx="7467600" cy="1981200"/>
          </a:xfrm>
        </p:spPr>
        <p:txBody>
          <a:bodyPr>
            <a:normAutofit lnSpcReduction="10000"/>
          </a:bodyPr>
          <a:lstStyle/>
          <a:p>
            <a:r>
              <a:rPr lang="en-US" sz="3200" dirty="0" smtClean="0">
                <a:solidFill>
                  <a:schemeClr val="tx1"/>
                </a:solidFill>
              </a:rPr>
              <a:t>Login Page</a:t>
            </a:r>
            <a:endParaRPr lang="en-US" sz="3200" dirty="0" smtClean="0">
              <a:solidFill>
                <a:schemeClr val="tx1"/>
              </a:solidFill>
            </a:endParaRPr>
          </a:p>
          <a:p>
            <a:pPr algn="just"/>
            <a:r>
              <a:rPr lang="en-US" sz="2000" dirty="0" smtClean="0"/>
              <a:t>A user must be login into the system for reserve, confirm and cancel ticket for flight. User required  email and password for login that he provided during registration. User must use valid email address and password. Admin also need to login into the system for access the system.</a:t>
            </a:r>
            <a:endParaRPr lang="en-US" sz="2000" dirty="0" smtClean="0"/>
          </a:p>
          <a:p>
            <a:endParaRPr lang="en-US" dirty="0" smtClean="0"/>
          </a:p>
          <a:p>
            <a:endParaRPr lang="en-US" dirty="0"/>
          </a:p>
        </p:txBody>
      </p:sp>
      <p:pic>
        <p:nvPicPr>
          <p:cNvPr id="5" name="Picture 4" descr="C:\Users\Sazzad Saju\Desktop\project images\login page.jpg"/>
          <p:cNvPicPr/>
          <p:nvPr/>
        </p:nvPicPr>
        <p:blipFill>
          <a:blip r:embed="rId1"/>
          <a:srcRect/>
          <a:stretch>
            <a:fillRect/>
          </a:stretch>
        </p:blipFill>
        <p:spPr bwMode="auto">
          <a:xfrm>
            <a:off x="1447800" y="2895600"/>
            <a:ext cx="70104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533400"/>
            <a:ext cx="7498080" cy="1752600"/>
          </a:xfrm>
        </p:spPr>
        <p:txBody>
          <a:bodyPr>
            <a:normAutofit fontScale="90000"/>
          </a:bodyPr>
          <a:lstStyle/>
          <a:p>
            <a:r>
              <a:rPr lang="en-US" sz="3600" dirty="0" smtClean="0">
                <a:solidFill>
                  <a:schemeClr val="tx1"/>
                </a:solidFill>
              </a:rPr>
              <a:t>Admin Login</a:t>
            </a:r>
            <a:br>
              <a:rPr lang="en-US" sz="3200" dirty="0" smtClean="0">
                <a:solidFill>
                  <a:schemeClr val="tx1"/>
                </a:solidFill>
              </a:rPr>
            </a:br>
            <a:r>
              <a:rPr lang="en-US" sz="2200" dirty="0" smtClean="0">
                <a:solidFill>
                  <a:schemeClr val="tx1"/>
                </a:solidFill>
              </a:rPr>
              <a:t>When an admin login into the system admin will see this dashboard, admin usually perform these task (edit profile, add flight,  add route, add schedule, add airport info, generate report.) </a:t>
            </a:r>
            <a:br>
              <a:rPr lang="en-US" sz="2000" b="1" dirty="0" smtClean="0">
                <a:solidFill>
                  <a:schemeClr val="tx1"/>
                </a:solidFill>
              </a:rPr>
            </a:br>
            <a:endParaRPr lang="en-US" sz="2000" b="1" dirty="0">
              <a:solidFill>
                <a:schemeClr val="tx1"/>
              </a:solidFill>
            </a:endParaRPr>
          </a:p>
        </p:txBody>
      </p:sp>
      <p:sp>
        <p:nvSpPr>
          <p:cNvPr id="3" name="Content Placeholder 2"/>
          <p:cNvSpPr>
            <a:spLocks noGrp="1"/>
          </p:cNvSpPr>
          <p:nvPr>
            <p:ph idx="1"/>
          </p:nvPr>
        </p:nvSpPr>
        <p:spPr/>
        <p:txBody>
          <a:bodyPr>
            <a:normAutofit/>
          </a:bodyPr>
          <a:lstStyle/>
          <a:p>
            <a:pPr algn="just">
              <a:buNone/>
            </a:pPr>
            <a:r>
              <a:rPr lang="en-US" sz="2000" dirty="0" smtClean="0"/>
              <a:t>    </a:t>
            </a:r>
            <a:endParaRPr lang="en-US" sz="2000" dirty="0"/>
          </a:p>
        </p:txBody>
      </p:sp>
      <p:pic>
        <p:nvPicPr>
          <p:cNvPr id="4" name="Picture 3" descr="C:\Users\Sazzad Saju\Desktop\project images\ADMIN.jpg"/>
          <p:cNvPicPr/>
          <p:nvPr/>
        </p:nvPicPr>
        <p:blipFill>
          <a:blip r:embed="rId1"/>
          <a:srcRect/>
          <a:stretch>
            <a:fillRect/>
          </a:stretch>
        </p:blipFill>
        <p:spPr bwMode="auto">
          <a:xfrm>
            <a:off x="1600200" y="2362200"/>
            <a:ext cx="7239000" cy="3581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normAutofit/>
          </a:bodyPr>
          <a:lstStyle/>
          <a:p>
            <a:r>
              <a:rPr lang="en-US" sz="3200" dirty="0" smtClean="0">
                <a:solidFill>
                  <a:schemeClr val="tx1"/>
                </a:solidFill>
              </a:rPr>
              <a:t>Create Flight</a:t>
            </a:r>
            <a:br>
              <a:rPr lang="en-US" sz="3200" dirty="0" smtClean="0">
                <a:solidFill>
                  <a:schemeClr val="tx1"/>
                </a:solidFill>
              </a:rPr>
            </a:br>
            <a:r>
              <a:rPr lang="en-US" sz="2000" dirty="0" smtClean="0">
                <a:solidFill>
                  <a:schemeClr val="tx1"/>
                </a:solidFill>
              </a:rPr>
              <a:t>Admin can create flight here by giving value(Flight name, Total Seat, City, Status)</a:t>
            </a:r>
            <a:endParaRPr lang="en-US" sz="2000" dirty="0">
              <a:solidFill>
                <a:schemeClr val="tx1"/>
              </a:solidFill>
            </a:endParaRPr>
          </a:p>
        </p:txBody>
      </p:sp>
      <p:sp>
        <p:nvSpPr>
          <p:cNvPr id="3" name="Content Placeholder 2"/>
          <p:cNvSpPr>
            <a:spLocks noGrp="1"/>
          </p:cNvSpPr>
          <p:nvPr>
            <p:ph idx="1"/>
          </p:nvPr>
        </p:nvSpPr>
        <p:spPr>
          <a:xfrm>
            <a:off x="1435608" y="1905000"/>
            <a:ext cx="7498080" cy="4343400"/>
          </a:xfrm>
        </p:spPr>
        <p:txBody>
          <a:bodyPr>
            <a:normAutofit/>
          </a:bodyPr>
          <a:lstStyle/>
          <a:p>
            <a:pPr>
              <a:buNone/>
            </a:pPr>
            <a:endParaRPr lang="en-US" sz="2000" dirty="0"/>
          </a:p>
        </p:txBody>
      </p:sp>
      <p:pic>
        <p:nvPicPr>
          <p:cNvPr id="4" name="Picture 3" descr="C:\Users\Sazzad Saju\Desktop\project images\Untitled.jpg"/>
          <p:cNvPicPr/>
          <p:nvPr/>
        </p:nvPicPr>
        <p:blipFill>
          <a:blip r:embed="rId1"/>
          <a:srcRect/>
          <a:stretch>
            <a:fillRect/>
          </a:stretch>
        </p:blipFill>
        <p:spPr bwMode="auto">
          <a:xfrm>
            <a:off x="1676400" y="1981200"/>
            <a:ext cx="6705600" cy="36576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630362"/>
          </a:xfrm>
        </p:spPr>
        <p:txBody>
          <a:bodyPr>
            <a:normAutofit/>
          </a:bodyPr>
          <a:lstStyle/>
          <a:p>
            <a:r>
              <a:rPr lang="en-US" sz="3200" dirty="0" smtClean="0">
                <a:solidFill>
                  <a:schemeClr val="tx1"/>
                </a:solidFill>
              </a:rPr>
              <a:t>Add Airport</a:t>
            </a:r>
            <a:br>
              <a:rPr lang="en-US" sz="3200" dirty="0" smtClean="0">
                <a:solidFill>
                  <a:schemeClr val="tx1"/>
                </a:solidFill>
              </a:rPr>
            </a:br>
            <a:r>
              <a:rPr lang="en-US" sz="2400" dirty="0" smtClean="0">
                <a:solidFill>
                  <a:schemeClr val="tx1"/>
                </a:solidFill>
              </a:rPr>
              <a:t>Admin can add airport here by giving value(Airport name, </a:t>
            </a:r>
            <a:r>
              <a:rPr lang="en-US" sz="2400" dirty="0" err="1" smtClean="0">
                <a:solidFill>
                  <a:schemeClr val="tx1"/>
                </a:solidFill>
              </a:rPr>
              <a:t>Lititude</a:t>
            </a:r>
            <a:r>
              <a:rPr lang="en-US" sz="2400" dirty="0" smtClean="0">
                <a:solidFill>
                  <a:schemeClr val="tx1"/>
                </a:solidFill>
              </a:rPr>
              <a:t>, Longitude)</a:t>
            </a:r>
            <a:endParaRPr lang="en-US" sz="2400" dirty="0">
              <a:solidFill>
                <a:schemeClr val="tx1"/>
              </a:solidFill>
            </a:endParaRPr>
          </a:p>
        </p:txBody>
      </p:sp>
      <p:pic>
        <p:nvPicPr>
          <p:cNvPr id="4" name="Content Placeholder 3" descr="airport.jpg"/>
          <p:cNvPicPr>
            <a:picLocks noGrp="1" noChangeAspect="1"/>
          </p:cNvPicPr>
          <p:nvPr>
            <p:ph idx="1"/>
          </p:nvPr>
        </p:nvPicPr>
        <p:blipFill>
          <a:blip r:embed="rId1"/>
          <a:stretch>
            <a:fillRect/>
          </a:stretch>
        </p:blipFill>
        <p:spPr>
          <a:xfrm>
            <a:off x="1435100" y="2006637"/>
            <a:ext cx="7499350" cy="4216326"/>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011362"/>
          </a:xfrm>
        </p:spPr>
        <p:txBody>
          <a:bodyPr>
            <a:normAutofit/>
          </a:bodyPr>
          <a:lstStyle/>
          <a:p>
            <a:r>
              <a:rPr lang="en-US" sz="3200" dirty="0" smtClean="0">
                <a:solidFill>
                  <a:schemeClr val="tx1"/>
                </a:solidFill>
              </a:rPr>
              <a:t>Create Route</a:t>
            </a:r>
            <a:br>
              <a:rPr lang="en-US" sz="3200" dirty="0" smtClean="0"/>
            </a:br>
            <a:r>
              <a:rPr lang="en-US" sz="2400" dirty="0" smtClean="0">
                <a:solidFill>
                  <a:schemeClr val="tx1"/>
                </a:solidFill>
              </a:rPr>
              <a:t>Admin can create route here by giving value(Departure airport, Destination airport, Hour/time, Price ).</a:t>
            </a:r>
            <a:endParaRPr lang="en-US" sz="2400" dirty="0">
              <a:solidFill>
                <a:schemeClr val="tx1"/>
              </a:solidFill>
            </a:endParaRPr>
          </a:p>
        </p:txBody>
      </p:sp>
      <p:pic>
        <p:nvPicPr>
          <p:cNvPr id="4" name="Content Placeholder 3" descr="ROUTE.jpg"/>
          <p:cNvPicPr>
            <a:picLocks noGrp="1" noChangeAspect="1"/>
          </p:cNvPicPr>
          <p:nvPr>
            <p:ph idx="1"/>
          </p:nvPr>
        </p:nvPicPr>
        <p:blipFill>
          <a:blip r:embed="rId1"/>
          <a:stretch>
            <a:fillRect/>
          </a:stretch>
        </p:blipFill>
        <p:spPr>
          <a:xfrm>
            <a:off x="1728688" y="2362200"/>
            <a:ext cx="6912173" cy="38862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82762"/>
          </a:xfrm>
        </p:spPr>
        <p:txBody>
          <a:bodyPr>
            <a:normAutofit fontScale="90000"/>
          </a:bodyPr>
          <a:lstStyle/>
          <a:p>
            <a:r>
              <a:rPr lang="en-US" sz="3600" dirty="0" smtClean="0">
                <a:solidFill>
                  <a:schemeClr val="tx1"/>
                </a:solidFill>
              </a:rPr>
              <a:t>Add Schedule</a:t>
            </a:r>
            <a:br>
              <a:rPr lang="en-US" dirty="0" smtClean="0">
                <a:solidFill>
                  <a:schemeClr val="tx1"/>
                </a:solidFill>
              </a:rPr>
            </a:br>
            <a:r>
              <a:rPr lang="en-US" sz="2700" dirty="0" smtClean="0">
                <a:solidFill>
                  <a:schemeClr val="tx1"/>
                </a:solidFill>
              </a:rPr>
              <a:t>Admin can add flight schedule here by giving value(Choose flight, Choose Route, Departure time/date).</a:t>
            </a:r>
            <a:br>
              <a:rPr lang="en-US" sz="2700" dirty="0" smtClean="0">
                <a:solidFill>
                  <a:schemeClr val="tx1"/>
                </a:solidFill>
              </a:rPr>
            </a:br>
            <a:endParaRPr lang="en-US" sz="2700" dirty="0">
              <a:solidFill>
                <a:schemeClr val="tx1"/>
              </a:solidFill>
            </a:endParaRPr>
          </a:p>
        </p:txBody>
      </p:sp>
      <p:pic>
        <p:nvPicPr>
          <p:cNvPr id="4" name="Content Placeholder 3" descr="SCHEDULE.jpg"/>
          <p:cNvPicPr>
            <a:picLocks noGrp="1" noChangeAspect="1"/>
          </p:cNvPicPr>
          <p:nvPr>
            <p:ph idx="1"/>
          </p:nvPr>
        </p:nvPicPr>
        <p:blipFill>
          <a:blip r:embed="rId1"/>
          <a:stretch>
            <a:fillRect/>
          </a:stretch>
        </p:blipFill>
        <p:spPr>
          <a:xfrm>
            <a:off x="1600200" y="2057400"/>
            <a:ext cx="7047706" cy="39624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Abstract</a:t>
            </a:r>
            <a:endParaRPr lang="en-US" dirty="0">
              <a:solidFill>
                <a:schemeClr val="tx1"/>
              </a:solidFill>
            </a:endParaRPr>
          </a:p>
        </p:txBody>
      </p:sp>
      <p:sp>
        <p:nvSpPr>
          <p:cNvPr id="3" name="Content Placeholder 2"/>
          <p:cNvSpPr>
            <a:spLocks noGrp="1"/>
          </p:cNvSpPr>
          <p:nvPr>
            <p:ph idx="1"/>
          </p:nvPr>
        </p:nvSpPr>
        <p:spPr>
          <a:xfrm>
            <a:off x="1435608" y="1447800"/>
            <a:ext cx="7498080" cy="5029200"/>
          </a:xfrm>
        </p:spPr>
        <p:txBody>
          <a:bodyPr>
            <a:normAutofit fontScale="62500" lnSpcReduction="20000"/>
          </a:bodyPr>
          <a:lstStyle/>
          <a:p>
            <a:pPr algn="just">
              <a:buNone/>
            </a:pPr>
            <a:r>
              <a:rPr lang="en-US" dirty="0" smtClean="0"/>
              <a:t>    The project aims to design &amp; implementation of an air ticket reservation system which will provide customers a facility to reserve there tickets without any hassle. It is a web based system &amp; it will save valuable time and effort of air traveler. The air ticket reservation system designed in this project was developed using </a:t>
            </a:r>
            <a:r>
              <a:rPr lang="en-IN" altLang="en-US" dirty="0" smtClean="0"/>
              <a:t>html,</a:t>
            </a:r>
            <a:r>
              <a:rPr lang="en-US" dirty="0" smtClean="0"/>
              <a:t> </a:t>
            </a:r>
            <a:r>
              <a:rPr lang="en-US" dirty="0" err="1" smtClean="0"/>
              <a:t>javaScript</a:t>
            </a:r>
            <a:r>
              <a:rPr lang="en-US" dirty="0" smtClean="0"/>
              <a:t>, </a:t>
            </a:r>
            <a:r>
              <a:rPr lang="en-US" dirty="0" err="1" smtClean="0"/>
              <a:t>css</a:t>
            </a:r>
            <a:r>
              <a:rPr lang="en-US" dirty="0" smtClean="0"/>
              <a:t> and </a:t>
            </a:r>
            <a:r>
              <a:rPr lang="en-IN" altLang="en-US" dirty="0" smtClean="0"/>
              <a:t>Java</a:t>
            </a:r>
            <a:r>
              <a:rPr lang="en-US" dirty="0" smtClean="0"/>
              <a:t> as the programming languages and </a:t>
            </a:r>
            <a:r>
              <a:rPr lang="en-US" dirty="0" err="1" smtClean="0"/>
              <a:t>Mysql</a:t>
            </a:r>
            <a:r>
              <a:rPr lang="en-US" dirty="0" smtClean="0"/>
              <a:t> as the database Management system. The methodology adopted for this project is the Agile methods. This system allows real time communication between admin and user. This system allows the passenger to cancel his/her reservation, if any problem occurs and view price chat which did not occur in the existing system. This system allows the airline passengers to search for flights that are available between the two travel cities, namely the “Departure city” and “Destination city” for a particular departure and arrival dates. The system displays all the flight’s details such as flight number, name, price and duration of journey etc. After search the system display list of available flights and allows customer to choose a particular flight. Then the system checks for the availability of seats on the </a:t>
            </a:r>
            <a:r>
              <a:rPr lang="en-US" dirty="0" err="1" smtClean="0"/>
              <a:t>flight.Then</a:t>
            </a:r>
            <a:r>
              <a:rPr lang="en-US" dirty="0" smtClean="0"/>
              <a:t> it book the flight.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630362"/>
          </a:xfrm>
        </p:spPr>
        <p:txBody>
          <a:bodyPr>
            <a:normAutofit fontScale="90000"/>
          </a:bodyPr>
          <a:lstStyle/>
          <a:p>
            <a:r>
              <a:rPr lang="en-US" sz="3600" dirty="0" smtClean="0">
                <a:solidFill>
                  <a:schemeClr val="tx1"/>
                </a:solidFill>
              </a:rPr>
              <a:t>Report</a:t>
            </a:r>
            <a:br>
              <a:rPr lang="en-US" sz="3200" dirty="0" smtClean="0">
                <a:solidFill>
                  <a:schemeClr val="tx1"/>
                </a:solidFill>
              </a:rPr>
            </a:br>
            <a:r>
              <a:rPr lang="en-US" sz="2700" dirty="0" smtClean="0">
                <a:solidFill>
                  <a:schemeClr val="tx1"/>
                </a:solidFill>
              </a:rPr>
              <a:t>Admin can view report here about Airport </a:t>
            </a:r>
            <a:r>
              <a:rPr lang="en-US" sz="2700" dirty="0" err="1" smtClean="0">
                <a:solidFill>
                  <a:schemeClr val="tx1"/>
                </a:solidFill>
              </a:rPr>
              <a:t>status,Total</a:t>
            </a:r>
            <a:r>
              <a:rPr lang="en-US" sz="2700" dirty="0" smtClean="0">
                <a:solidFill>
                  <a:schemeClr val="tx1"/>
                </a:solidFill>
              </a:rPr>
              <a:t> booking, Total booking cancelled, Flights.</a:t>
            </a:r>
            <a:br>
              <a:rPr lang="en-US" sz="3200" dirty="0" smtClean="0"/>
            </a:br>
            <a:endParaRPr lang="en-US" sz="3200" dirty="0">
              <a:solidFill>
                <a:schemeClr val="tx1"/>
              </a:solidFill>
            </a:endParaRPr>
          </a:p>
        </p:txBody>
      </p:sp>
      <p:pic>
        <p:nvPicPr>
          <p:cNvPr id="4" name="Content Placeholder 3" descr="REPORT.jpg"/>
          <p:cNvPicPr>
            <a:picLocks noGrp="1" noChangeAspect="1"/>
          </p:cNvPicPr>
          <p:nvPr>
            <p:ph idx="1"/>
          </p:nvPr>
        </p:nvPicPr>
        <p:blipFill>
          <a:blip r:embed="rId1"/>
          <a:stretch>
            <a:fillRect/>
          </a:stretch>
        </p:blipFill>
        <p:spPr>
          <a:xfrm>
            <a:off x="1525389" y="2133600"/>
            <a:ext cx="7318772" cy="41148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359898"/>
            <a:ext cx="7406640" cy="1240302"/>
          </a:xfrm>
        </p:spPr>
        <p:txBody>
          <a:bodyPr>
            <a:normAutofit/>
          </a:bodyPr>
          <a:lstStyle/>
          <a:p>
            <a:r>
              <a:rPr lang="en-US" sz="3200" dirty="0" smtClean="0">
                <a:solidFill>
                  <a:schemeClr val="tx1"/>
                </a:solidFill>
              </a:rPr>
              <a:t>Admin profile</a:t>
            </a:r>
            <a:endParaRPr lang="en-US" sz="3200" dirty="0">
              <a:solidFill>
                <a:schemeClr val="tx1"/>
              </a:solidFill>
            </a:endParaRPr>
          </a:p>
        </p:txBody>
      </p:sp>
      <p:sp>
        <p:nvSpPr>
          <p:cNvPr id="3" name="Subtitle 2"/>
          <p:cNvSpPr>
            <a:spLocks noGrp="1"/>
          </p:cNvSpPr>
          <p:nvPr>
            <p:ph type="subTitle" idx="1"/>
          </p:nvPr>
        </p:nvSpPr>
        <p:spPr>
          <a:xfrm>
            <a:off x="1371600" y="1850064"/>
            <a:ext cx="7467600" cy="4626936"/>
          </a:xfrm>
        </p:spPr>
        <p:txBody>
          <a:bodyPr>
            <a:normAutofit/>
          </a:bodyPr>
          <a:lstStyle/>
          <a:p>
            <a:r>
              <a:rPr lang="en-US" sz="2000" dirty="0" smtClean="0">
                <a:solidFill>
                  <a:schemeClr val="tx1"/>
                </a:solidFill>
              </a:rPr>
              <a:t>Admin can edit his/her profile information here. Admin can change password, email, user name, contact no.</a:t>
            </a:r>
            <a:endParaRPr lang="en-US" sz="2000" dirty="0" smtClean="0">
              <a:solidFill>
                <a:schemeClr val="tx1"/>
              </a:solidFill>
            </a:endParaRPr>
          </a:p>
        </p:txBody>
      </p:sp>
      <p:pic>
        <p:nvPicPr>
          <p:cNvPr id="4" name="Picture 3" descr="edit profile.jpg"/>
          <p:cNvPicPr>
            <a:picLocks noChangeAspect="1"/>
          </p:cNvPicPr>
          <p:nvPr/>
        </p:nvPicPr>
        <p:blipFill>
          <a:blip r:embed="rId1"/>
          <a:stretch>
            <a:fillRect/>
          </a:stretch>
        </p:blipFill>
        <p:spPr>
          <a:xfrm>
            <a:off x="1371600" y="2667000"/>
            <a:ext cx="7472279" cy="38862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User Control</a:t>
            </a:r>
            <a:endParaRPr lang="en-US" sz="3200" dirty="0">
              <a:solidFill>
                <a:schemeClr val="tx1"/>
              </a:solidFill>
            </a:endParaRPr>
          </a:p>
        </p:txBody>
      </p:sp>
      <p:sp>
        <p:nvSpPr>
          <p:cNvPr id="3" name="Content Placeholder 2"/>
          <p:cNvSpPr>
            <a:spLocks noGrp="1"/>
          </p:cNvSpPr>
          <p:nvPr>
            <p:ph idx="1"/>
          </p:nvPr>
        </p:nvSpPr>
        <p:spPr/>
        <p:txBody>
          <a:bodyPr>
            <a:normAutofit/>
          </a:bodyPr>
          <a:lstStyle/>
          <a:p>
            <a:pPr algn="just">
              <a:buNone/>
            </a:pPr>
            <a:r>
              <a:rPr lang="en-US" sz="2400" dirty="0" smtClean="0"/>
              <a:t>    Admin also can access user data and status. Admin can change  the status of a particular user by making (available/</a:t>
            </a:r>
            <a:r>
              <a:rPr lang="en-US" sz="2400" dirty="0" err="1" smtClean="0"/>
              <a:t>unavilable</a:t>
            </a:r>
            <a:r>
              <a:rPr lang="en-US" sz="2400" dirty="0" smtClean="0"/>
              <a:t>).</a:t>
            </a:r>
            <a:endParaRPr lang="en-US" sz="2400" dirty="0"/>
          </a:p>
        </p:txBody>
      </p:sp>
      <p:pic>
        <p:nvPicPr>
          <p:cNvPr id="4" name="Picture 3"/>
          <p:cNvPicPr/>
          <p:nvPr/>
        </p:nvPicPr>
        <p:blipFill>
          <a:blip r:embed="rId1"/>
          <a:srcRect/>
          <a:stretch>
            <a:fillRect/>
          </a:stretch>
        </p:blipFill>
        <p:spPr bwMode="auto">
          <a:xfrm>
            <a:off x="1905000" y="2819400"/>
            <a:ext cx="6400800" cy="34290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304800"/>
            <a:ext cx="7406640" cy="993882"/>
          </a:xfrm>
        </p:spPr>
        <p:txBody>
          <a:bodyPr>
            <a:normAutofit/>
          </a:bodyPr>
          <a:lstStyle/>
          <a:p>
            <a:r>
              <a:rPr lang="en-US" sz="3200" dirty="0" smtClean="0">
                <a:solidFill>
                  <a:schemeClr val="tx1"/>
                </a:solidFill>
              </a:rPr>
              <a:t>Registered User</a:t>
            </a:r>
            <a:endParaRPr lang="en-US" sz="3200" dirty="0">
              <a:solidFill>
                <a:schemeClr val="tx1"/>
              </a:solidFill>
            </a:endParaRPr>
          </a:p>
        </p:txBody>
      </p:sp>
      <p:sp>
        <p:nvSpPr>
          <p:cNvPr id="3" name="Subtitle 2"/>
          <p:cNvSpPr>
            <a:spLocks noGrp="1"/>
          </p:cNvSpPr>
          <p:nvPr>
            <p:ph type="subTitle" idx="1"/>
          </p:nvPr>
        </p:nvSpPr>
        <p:spPr>
          <a:xfrm>
            <a:off x="1447800" y="1447800"/>
            <a:ext cx="7406640" cy="4572000"/>
          </a:xfrm>
        </p:spPr>
        <p:txBody>
          <a:bodyPr>
            <a:normAutofit/>
          </a:bodyPr>
          <a:lstStyle/>
          <a:p>
            <a:r>
              <a:rPr lang="en-US" sz="2000" dirty="0" smtClean="0">
                <a:solidFill>
                  <a:schemeClr val="tx1"/>
                </a:solidFill>
              </a:rPr>
              <a:t>When a registered user login into the system he/she can see the flight schedule .Can reserve, confirm and cancel ticket. And also can edit his profile information .</a:t>
            </a:r>
            <a:endParaRPr lang="en-US" sz="2000" dirty="0">
              <a:solidFill>
                <a:schemeClr val="tx1"/>
              </a:solidFill>
            </a:endParaRPr>
          </a:p>
        </p:txBody>
      </p:sp>
      <p:pic>
        <p:nvPicPr>
          <p:cNvPr id="4" name="Picture 3" descr="normal-user-dashboard.jpg"/>
          <p:cNvPicPr>
            <a:picLocks noChangeAspect="1"/>
          </p:cNvPicPr>
          <p:nvPr/>
        </p:nvPicPr>
        <p:blipFill>
          <a:blip r:embed="rId1"/>
          <a:stretch>
            <a:fillRect/>
          </a:stretch>
        </p:blipFill>
        <p:spPr>
          <a:xfrm>
            <a:off x="1447800" y="2819400"/>
            <a:ext cx="7391400" cy="3200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Flight Booking</a:t>
            </a:r>
            <a:endParaRPr lang="en-US" sz="3200" dirty="0">
              <a:solidFill>
                <a:schemeClr val="tx1"/>
              </a:solidFill>
            </a:endParaRPr>
          </a:p>
        </p:txBody>
      </p:sp>
      <p:sp>
        <p:nvSpPr>
          <p:cNvPr id="3" name="Content Placeholder 2"/>
          <p:cNvSpPr>
            <a:spLocks noGrp="1"/>
          </p:cNvSpPr>
          <p:nvPr>
            <p:ph idx="1"/>
          </p:nvPr>
        </p:nvSpPr>
        <p:spPr/>
        <p:txBody>
          <a:bodyPr/>
          <a:lstStyle/>
          <a:p>
            <a:pPr algn="just">
              <a:buNone/>
            </a:pPr>
            <a:r>
              <a:rPr lang="en-US" sz="2400" dirty="0" smtClean="0"/>
              <a:t>   Registered user can book flight by using value (Departure, Destination, Schedule id, Seat).</a:t>
            </a:r>
            <a:endParaRPr lang="en-US" sz="2400" dirty="0" smtClean="0"/>
          </a:p>
          <a:p>
            <a:pPr>
              <a:buNone/>
            </a:pPr>
            <a:endParaRPr lang="en-US" dirty="0"/>
          </a:p>
        </p:txBody>
      </p:sp>
      <p:pic>
        <p:nvPicPr>
          <p:cNvPr id="4" name="Picture 3" descr="C:\Users\Sazzad Saju\Desktop\project images\flight booking.jpg"/>
          <p:cNvPicPr/>
          <p:nvPr/>
        </p:nvPicPr>
        <p:blipFill>
          <a:blip r:embed="rId1"/>
          <a:srcRect/>
          <a:stretch>
            <a:fillRect/>
          </a:stretch>
        </p:blipFill>
        <p:spPr bwMode="auto">
          <a:xfrm>
            <a:off x="1905000" y="2590800"/>
            <a:ext cx="6553200" cy="3124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Confirm/Cancel Reservation</a:t>
            </a:r>
            <a:endParaRPr lang="en-US" sz="3200" dirty="0">
              <a:solidFill>
                <a:schemeClr val="tx1"/>
              </a:solidFill>
            </a:endParaRPr>
          </a:p>
        </p:txBody>
      </p:sp>
      <p:sp>
        <p:nvSpPr>
          <p:cNvPr id="3" name="Content Placeholder 2"/>
          <p:cNvSpPr>
            <a:spLocks noGrp="1"/>
          </p:cNvSpPr>
          <p:nvPr>
            <p:ph idx="1"/>
          </p:nvPr>
        </p:nvSpPr>
        <p:spPr/>
        <p:txBody>
          <a:bodyPr>
            <a:normAutofit/>
          </a:bodyPr>
          <a:lstStyle/>
          <a:p>
            <a:pPr algn="just">
              <a:buNone/>
            </a:pPr>
            <a:r>
              <a:rPr lang="en-US" sz="2400" dirty="0" smtClean="0"/>
              <a:t>   Registered user can confirm his/her reservation by giving value (User id, Card no). And also can cancel reservation very easily.</a:t>
            </a:r>
            <a:endParaRPr lang="en-US" sz="2400" dirty="0"/>
          </a:p>
        </p:txBody>
      </p:sp>
      <p:pic>
        <p:nvPicPr>
          <p:cNvPr id="4" name="Picture 3" descr="C:\Users\Sazzad Saju\Desktop\project images\CONFIRM, CANCEL.jpg"/>
          <p:cNvPicPr/>
          <p:nvPr/>
        </p:nvPicPr>
        <p:blipFill>
          <a:blip r:embed="rId1"/>
          <a:srcRect/>
          <a:stretch>
            <a:fillRect/>
          </a:stretch>
        </p:blipFill>
        <p:spPr bwMode="auto">
          <a:xfrm>
            <a:off x="1905000" y="2895600"/>
            <a:ext cx="6934200" cy="3276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User Profile</a:t>
            </a:r>
            <a:endParaRPr lang="en-US" sz="3200" dirty="0">
              <a:solidFill>
                <a:schemeClr val="tx1"/>
              </a:solidFill>
            </a:endParaRPr>
          </a:p>
        </p:txBody>
      </p:sp>
      <p:sp>
        <p:nvSpPr>
          <p:cNvPr id="3" name="Content Placeholder 2"/>
          <p:cNvSpPr>
            <a:spLocks noGrp="1"/>
          </p:cNvSpPr>
          <p:nvPr>
            <p:ph idx="1"/>
          </p:nvPr>
        </p:nvSpPr>
        <p:spPr/>
        <p:txBody>
          <a:bodyPr/>
          <a:lstStyle/>
          <a:p>
            <a:pPr>
              <a:buNone/>
            </a:pPr>
            <a:r>
              <a:rPr lang="en-US" sz="2400" dirty="0" smtClean="0"/>
              <a:t>  Registered user also can edit his/her profile</a:t>
            </a:r>
            <a:r>
              <a:rPr lang="en-US" sz="2400" dirty="0" smtClean="0"/>
              <a:t>.</a:t>
            </a:r>
            <a:r>
              <a:rPr lang="en-US" sz="2400" dirty="0" smtClean="0"/>
              <a:t> User can update user name, contact no, email &amp; password.</a:t>
            </a:r>
            <a:endParaRPr lang="en-US" sz="2400" dirty="0" smtClean="0"/>
          </a:p>
          <a:p>
            <a:pPr>
              <a:buNone/>
            </a:pPr>
            <a:endParaRPr lang="en-US" sz="2400" dirty="0" smtClean="0"/>
          </a:p>
          <a:p>
            <a:pPr>
              <a:buNone/>
            </a:pPr>
            <a:endParaRPr lang="en-US" dirty="0"/>
          </a:p>
        </p:txBody>
      </p:sp>
      <p:pic>
        <p:nvPicPr>
          <p:cNvPr id="4" name="Picture 3" descr="C:\Users\Sazzad Saju\Desktop\project images\USER PROFILE.jpg"/>
          <p:cNvPicPr/>
          <p:nvPr/>
        </p:nvPicPr>
        <p:blipFill>
          <a:blip r:embed="rId1"/>
          <a:srcRect/>
          <a:stretch>
            <a:fillRect/>
          </a:stretch>
        </p:blipFill>
        <p:spPr bwMode="auto">
          <a:xfrm>
            <a:off x="1828800" y="2743200"/>
            <a:ext cx="6248400" cy="33051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tx1"/>
                </a:solidFill>
              </a:rPr>
              <a:t>Unregistered User</a:t>
            </a:r>
            <a:endParaRPr lang="en-US" sz="3200" dirty="0">
              <a:solidFill>
                <a:schemeClr val="tx1"/>
              </a:solidFill>
            </a:endParaRPr>
          </a:p>
        </p:txBody>
      </p:sp>
      <p:sp>
        <p:nvSpPr>
          <p:cNvPr id="3" name="Content Placeholder 2"/>
          <p:cNvSpPr>
            <a:spLocks noGrp="1"/>
          </p:cNvSpPr>
          <p:nvPr>
            <p:ph idx="1"/>
          </p:nvPr>
        </p:nvSpPr>
        <p:spPr/>
        <p:txBody>
          <a:bodyPr/>
          <a:lstStyle/>
          <a:p>
            <a:pPr algn="just">
              <a:buNone/>
            </a:pPr>
            <a:r>
              <a:rPr lang="en-US" sz="2000" dirty="0" smtClean="0"/>
              <a:t>    When an unregistered user visit this site, he will see login , registration and flight schedule and also search option. He can only see the flight schedule but, can not reserve, confirm or cancel ticket for flight.</a:t>
            </a:r>
            <a:endParaRPr lang="en-US" sz="2000" dirty="0"/>
          </a:p>
        </p:txBody>
      </p:sp>
      <p:pic>
        <p:nvPicPr>
          <p:cNvPr id="4" name="Picture 3"/>
          <p:cNvPicPr/>
          <p:nvPr/>
        </p:nvPicPr>
        <p:blipFill>
          <a:blip r:embed="rId1"/>
          <a:srcRect/>
          <a:stretch>
            <a:fillRect/>
          </a:stretch>
        </p:blipFill>
        <p:spPr bwMode="auto">
          <a:xfrm>
            <a:off x="1981200" y="2895600"/>
            <a:ext cx="6629400" cy="33528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620962"/>
          </a:xfrm>
        </p:spPr>
        <p:txBody>
          <a:bodyPr>
            <a:normAutofit/>
          </a:bodyPr>
          <a:lstStyle/>
          <a:p>
            <a:r>
              <a:rPr lang="en-US" sz="3600" dirty="0" smtClean="0">
                <a:solidFill>
                  <a:schemeClr val="tx1"/>
                </a:solidFill>
              </a:rPr>
              <a:t>Contact Page</a:t>
            </a:r>
            <a:br>
              <a:rPr lang="en-US" dirty="0" smtClean="0">
                <a:solidFill>
                  <a:schemeClr val="tx1"/>
                </a:solidFill>
              </a:rPr>
            </a:br>
            <a:r>
              <a:rPr lang="en-US" sz="2400" dirty="0" smtClean="0">
                <a:solidFill>
                  <a:schemeClr val="tx1"/>
                </a:solidFill>
              </a:rPr>
              <a:t>In </a:t>
            </a:r>
            <a:r>
              <a:rPr lang="en-US" sz="2400" dirty="0" smtClean="0">
                <a:solidFill>
                  <a:schemeClr val="tx1"/>
                </a:solidFill>
              </a:rPr>
              <a:t>this page user can contact with admin for any inquiry or suggestion. User can mail admin using his/her email, user name with specific subject.</a:t>
            </a:r>
            <a:endParaRPr lang="en-US" sz="2400" dirty="0">
              <a:solidFill>
                <a:schemeClr val="tx1"/>
              </a:solidFill>
            </a:endParaRPr>
          </a:p>
        </p:txBody>
      </p:sp>
      <p:pic>
        <p:nvPicPr>
          <p:cNvPr id="4" name="Content Placeholder 3" descr="contact us.jpg"/>
          <p:cNvPicPr>
            <a:picLocks noGrp="1" noChangeAspect="1"/>
          </p:cNvPicPr>
          <p:nvPr>
            <p:ph idx="1"/>
          </p:nvPr>
        </p:nvPicPr>
        <p:blipFill>
          <a:blip r:embed="rId1"/>
          <a:stretch>
            <a:fillRect/>
          </a:stretch>
        </p:blipFill>
        <p:spPr>
          <a:xfrm>
            <a:off x="1600200" y="2743200"/>
            <a:ext cx="6934200" cy="3500443"/>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Limitations </a:t>
            </a:r>
            <a:endParaRPr lang="en-US" dirty="0">
              <a:solidFill>
                <a:schemeClr val="tx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Currently we are not able to introduce mobile verification system.</a:t>
            </a:r>
            <a:endParaRPr lang="en-US" dirty="0" smtClean="0"/>
          </a:p>
          <a:p>
            <a:pPr>
              <a:buFont typeface="Wingdings" panose="05000000000000000000" pitchFamily="2" charset="2"/>
              <a:buChar char="v"/>
            </a:pPr>
            <a:r>
              <a:rPr lang="en-US" dirty="0" smtClean="0"/>
              <a:t>Currently we are not able to add online payment system.</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1295400"/>
            <a:ext cx="7406640" cy="838200"/>
          </a:xfrm>
        </p:spPr>
        <p:txBody>
          <a:bodyPr/>
          <a:lstStyle/>
          <a:p>
            <a:r>
              <a:rPr lang="en-US" dirty="0" smtClean="0">
                <a:solidFill>
                  <a:schemeClr val="tx1"/>
                </a:solidFill>
              </a:rPr>
              <a:t>Objectives</a:t>
            </a:r>
            <a:endParaRPr lang="en-US" dirty="0">
              <a:solidFill>
                <a:schemeClr val="tx1"/>
              </a:solidFill>
            </a:endParaRPr>
          </a:p>
        </p:txBody>
      </p:sp>
      <p:sp>
        <p:nvSpPr>
          <p:cNvPr id="3" name="Subtitle 2"/>
          <p:cNvSpPr>
            <a:spLocks noGrp="1"/>
          </p:cNvSpPr>
          <p:nvPr>
            <p:ph type="subTitle" idx="1"/>
          </p:nvPr>
        </p:nvSpPr>
        <p:spPr>
          <a:xfrm>
            <a:off x="1066800" y="2362200"/>
            <a:ext cx="7848600" cy="3810000"/>
          </a:xfrm>
        </p:spPr>
        <p:txBody>
          <a:bodyPr>
            <a:normAutofit/>
          </a:bodyPr>
          <a:lstStyle/>
          <a:p>
            <a:pPr>
              <a:buFont typeface="Wingdings" panose="05000000000000000000" pitchFamily="2" charset="2"/>
              <a:buChar char="v"/>
            </a:pPr>
            <a:r>
              <a:rPr lang="en-US" dirty="0" smtClean="0">
                <a:solidFill>
                  <a:schemeClr val="tx1"/>
                </a:solidFill>
              </a:rPr>
              <a:t> To make air ticket reservation easier </a:t>
            </a:r>
            <a:r>
              <a:rPr lang="en-US" smtClean="0">
                <a:solidFill>
                  <a:schemeClr val="tx1"/>
                </a:solidFill>
              </a:rPr>
              <a:t>for passenger.</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To save time and effort of potential air traveler.</a:t>
            </a:r>
            <a:endParaRPr lang="en-US" dirty="0" smtClean="0">
              <a:solidFill>
                <a:schemeClr val="tx1"/>
              </a:solidFill>
            </a:endParaRPr>
          </a:p>
          <a:p>
            <a:pPr>
              <a:buFont typeface="Wingdings" panose="05000000000000000000" pitchFamily="2" charset="2"/>
              <a:buChar char="v"/>
            </a:pPr>
            <a:r>
              <a:rPr lang="en-US" dirty="0" smtClean="0">
                <a:solidFill>
                  <a:schemeClr val="tx1"/>
                </a:solidFill>
              </a:rPr>
              <a:t>To reduce the hassle of the user. </a:t>
            </a:r>
            <a:endParaRPr lang="en-US" dirty="0" smtClean="0">
              <a:solidFill>
                <a:schemeClr val="tx1"/>
              </a:solidFill>
            </a:endParaRPr>
          </a:p>
          <a:p>
            <a:pPr>
              <a:buFont typeface="Wingdings" panose="05000000000000000000" pitchFamily="2" charset="2"/>
              <a:buChar char="v"/>
            </a:pP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Future </a:t>
            </a:r>
            <a:r>
              <a:rPr lang="en-US" dirty="0" smtClean="0">
                <a:solidFill>
                  <a:schemeClr val="tx1"/>
                </a:solidFill>
              </a:rPr>
              <a:t>Works</a:t>
            </a:r>
            <a:endParaRPr lang="en-US" dirty="0">
              <a:solidFill>
                <a:schemeClr val="tx1"/>
              </a:solidFill>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Develop mobile app of this system.</a:t>
            </a:r>
            <a:endParaRPr lang="en-US" dirty="0" smtClean="0"/>
          </a:p>
          <a:p>
            <a:pPr>
              <a:buFont typeface="Wingdings" panose="05000000000000000000" pitchFamily="2" charset="2"/>
              <a:buChar char="v"/>
            </a:pPr>
            <a:r>
              <a:rPr lang="en-US" dirty="0" smtClean="0"/>
              <a:t> Introduce online payment system.</a:t>
            </a:r>
            <a:endParaRPr lang="en-US" dirty="0" smtClean="0"/>
          </a:p>
          <a:p>
            <a:pPr>
              <a:buFont typeface="Wingdings" panose="05000000000000000000" pitchFamily="2" charset="2"/>
              <a:buChar char="v"/>
            </a:pPr>
            <a:r>
              <a:rPr lang="en-US" dirty="0" smtClean="0"/>
              <a:t> Add mobile verification system.</a:t>
            </a:r>
            <a:endParaRPr lang="en-US" dirty="0" smtClean="0"/>
          </a:p>
          <a:p>
            <a:pPr>
              <a:buFont typeface="Wingdings" panose="05000000000000000000" pitchFamily="2" charset="2"/>
              <a:buChar char="v"/>
            </a:pPr>
            <a:r>
              <a:rPr lang="en-US" dirty="0" smtClean="0"/>
              <a:t> Introduce live chat between admin &amp; user.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Conclusion</a:t>
            </a:r>
            <a:endParaRPr lang="en-US" dirty="0">
              <a:solidFill>
                <a:schemeClr val="tx1"/>
              </a:solidFill>
            </a:endParaRPr>
          </a:p>
        </p:txBody>
      </p:sp>
      <p:sp>
        <p:nvSpPr>
          <p:cNvPr id="3" name="Content Placeholder 2"/>
          <p:cNvSpPr>
            <a:spLocks noGrp="1"/>
          </p:cNvSpPr>
          <p:nvPr>
            <p:ph idx="1"/>
          </p:nvPr>
        </p:nvSpPr>
        <p:spPr>
          <a:xfrm>
            <a:off x="1435608" y="1219200"/>
            <a:ext cx="7498080" cy="5334000"/>
          </a:xfrm>
        </p:spPr>
        <p:txBody>
          <a:bodyPr>
            <a:normAutofit fontScale="92500" lnSpcReduction="10000"/>
          </a:bodyPr>
          <a:lstStyle/>
          <a:p>
            <a:pPr algn="just">
              <a:buNone/>
            </a:pPr>
            <a:r>
              <a:rPr lang="en-US" dirty="0" smtClean="0"/>
              <a:t>  </a:t>
            </a:r>
            <a:r>
              <a:rPr lang="en-US" sz="2600" dirty="0" smtClean="0"/>
              <a:t>The online air ticket reservation automates the process of booking airline tickets, thus reducing the time wasted as well as the errors that are involved in the manual process. We analyzed different Air Ticket Reservation System worldwide and tried to gather different features from them. We accumulated all the feature currently used by the Air Reservation System apart from some graphical enhancements. In this project we had to think about the various options which we can provide to user. We have tried to make this project user friendly and also interactive by providing many features.</a:t>
            </a:r>
            <a:endParaRPr lang="en-US" sz="2600" dirty="0" smtClean="0"/>
          </a:p>
          <a:p>
            <a:pPr algn="just">
              <a:buNone/>
            </a:pPr>
            <a:r>
              <a:rPr lang="en-US" sz="2600" dirty="0" smtClean="0"/>
              <a:t>    A lot of experimental work can be done with this project. Looking forward for any advice which can help us to improve the project.</a:t>
            </a:r>
            <a:endParaRPr lang="en-US" sz="2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6354762"/>
          </a:xfrm>
        </p:spPr>
        <p:txBody>
          <a:bodyPr>
            <a:normAutofit/>
          </a:bodyPr>
          <a:lstStyle/>
          <a:p>
            <a:pPr algn="ctr"/>
            <a:r>
              <a:rPr lang="en-US" sz="6600" dirty="0" smtClean="0">
                <a:solidFill>
                  <a:schemeClr val="tx1"/>
                </a:solidFill>
              </a:rPr>
              <a:t>Thank You</a:t>
            </a:r>
            <a:endParaRPr lang="en-US" sz="66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1"/>
                </a:solidFill>
              </a:rPr>
              <a:t>Introduction</a:t>
            </a:r>
            <a:r>
              <a:rPr lang="en-US" dirty="0" smtClean="0"/>
              <a:t> </a:t>
            </a:r>
            <a:endParaRPr lang="en-US" dirty="0"/>
          </a:p>
        </p:txBody>
      </p:sp>
      <p:sp>
        <p:nvSpPr>
          <p:cNvPr id="3" name="Subtitle 2"/>
          <p:cNvSpPr>
            <a:spLocks noGrp="1"/>
          </p:cNvSpPr>
          <p:nvPr>
            <p:ph type="subTitle" idx="1"/>
          </p:nvPr>
        </p:nvSpPr>
        <p:spPr>
          <a:xfrm>
            <a:off x="1432560" y="2133600"/>
            <a:ext cx="7406640" cy="4038600"/>
          </a:xfrm>
        </p:spPr>
        <p:txBody>
          <a:bodyPr>
            <a:normAutofit lnSpcReduction="10000"/>
          </a:bodyPr>
          <a:lstStyle/>
          <a:p>
            <a:pPr algn="just">
              <a:lnSpc>
                <a:spcPct val="150000"/>
              </a:lnSpc>
            </a:pPr>
            <a:r>
              <a:rPr lang="en-US" sz="2000" dirty="0" smtClean="0">
                <a:solidFill>
                  <a:schemeClr val="tx1"/>
                </a:solidFill>
              </a:rPr>
              <a:t>Online Air Ticketing is a kind of user assistance where customers can reserve tickets for flight in online. This is an easy method which saves a lot of time. This project entitled design and implement of  an air ticket reservation system can be applicable to any airlines. The feature of this system will be similar as a common ticketing system</a:t>
            </a:r>
            <a:r>
              <a:rPr lang="en-US" sz="2000" smtClean="0">
                <a:solidFill>
                  <a:schemeClr val="tx1"/>
                </a:solidFill>
              </a:rPr>
              <a:t>.  As </a:t>
            </a:r>
            <a:r>
              <a:rPr lang="en-US" sz="2000" dirty="0" smtClean="0">
                <a:solidFill>
                  <a:schemeClr val="tx1"/>
                </a:solidFill>
              </a:rPr>
              <a:t>a user :</a:t>
            </a:r>
            <a:endParaRPr lang="en-US" sz="2000" dirty="0" smtClean="0">
              <a:solidFill>
                <a:schemeClr val="tx1"/>
              </a:solidFill>
            </a:endParaRPr>
          </a:p>
          <a:p>
            <a:pPr lvl="0">
              <a:buFont typeface="Wingdings" panose="05000000000000000000" pitchFamily="2" charset="2"/>
              <a:buChar char="v"/>
            </a:pPr>
            <a:r>
              <a:rPr lang="en-US" sz="2000" dirty="0" smtClean="0">
                <a:solidFill>
                  <a:schemeClr val="tx1"/>
                </a:solidFill>
              </a:rPr>
              <a:t> You can view the schedule</a:t>
            </a:r>
            <a:endParaRPr lang="en-US" sz="2000" dirty="0" smtClean="0">
              <a:solidFill>
                <a:schemeClr val="tx1"/>
              </a:solidFill>
            </a:endParaRPr>
          </a:p>
          <a:p>
            <a:pPr lvl="0">
              <a:buFont typeface="Wingdings" panose="05000000000000000000" pitchFamily="2" charset="2"/>
              <a:buChar char="v"/>
            </a:pPr>
            <a:r>
              <a:rPr lang="en-US" sz="2000" dirty="0" smtClean="0">
                <a:solidFill>
                  <a:schemeClr val="tx1"/>
                </a:solidFill>
              </a:rPr>
              <a:t> You can reserve ticket</a:t>
            </a:r>
            <a:endParaRPr lang="en-US" sz="2000" dirty="0" smtClean="0">
              <a:solidFill>
                <a:schemeClr val="tx1"/>
              </a:solidFill>
            </a:endParaRPr>
          </a:p>
          <a:p>
            <a:pPr lvl="0">
              <a:buFont typeface="Wingdings" panose="05000000000000000000" pitchFamily="2" charset="2"/>
              <a:buChar char="v"/>
            </a:pPr>
            <a:r>
              <a:rPr lang="en-US" sz="2000" dirty="0" smtClean="0">
                <a:solidFill>
                  <a:schemeClr val="tx1"/>
                </a:solidFill>
              </a:rPr>
              <a:t>You can cancel your reservation</a:t>
            </a:r>
            <a:endParaRPr lang="en-US" sz="2000" dirty="0" smtClean="0">
              <a:solidFill>
                <a:schemeClr val="tx1"/>
              </a:solidFill>
            </a:endParaRPr>
          </a:p>
          <a:p>
            <a:pPr lvl="0">
              <a:buFont typeface="Wingdings" panose="05000000000000000000" pitchFamily="2" charset="2"/>
              <a:buChar char="v"/>
            </a:pPr>
            <a:r>
              <a:rPr lang="en-US" sz="2000" dirty="0" smtClean="0">
                <a:solidFill>
                  <a:schemeClr val="tx1"/>
                </a:solidFill>
              </a:rPr>
              <a:t>You can confirm your reservation</a:t>
            </a:r>
            <a:endParaRPr lang="en-US" sz="2000" dirty="0" smtClean="0">
              <a:solidFill>
                <a:schemeClr val="tx1"/>
              </a:solidFill>
            </a:endParaRPr>
          </a:p>
          <a:p>
            <a:endParaRPr lang="en-US" sz="1900"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Methodology</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1371600" y="990600"/>
            <a:ext cx="7498080" cy="5638800"/>
          </a:xfrm>
        </p:spPr>
        <p:txBody>
          <a:bodyPr>
            <a:normAutofit/>
          </a:bodyPr>
          <a:lstStyle/>
          <a:p>
            <a:pPr algn="just">
              <a:buNone/>
            </a:pPr>
            <a:r>
              <a:rPr lang="en-US" sz="2000" dirty="0" smtClean="0"/>
              <a:t>     A methodology is a set of ideas or guidelines about how to proceed in gathering and validating knowledge of a subject matter.</a:t>
            </a:r>
            <a:endParaRPr lang="en-US" sz="2000" dirty="0" smtClean="0"/>
          </a:p>
          <a:p>
            <a:pPr algn="just">
              <a:buFont typeface="Wingdings" panose="05000000000000000000" pitchFamily="2" charset="2"/>
              <a:buChar char="v"/>
            </a:pPr>
            <a:r>
              <a:rPr lang="en-US" sz="2000" b="1" dirty="0" smtClean="0"/>
              <a:t>Agile methods</a:t>
            </a:r>
            <a:endParaRPr lang="en-US" sz="2000" b="1" dirty="0" smtClean="0"/>
          </a:p>
          <a:p>
            <a:pPr algn="just">
              <a:buNone/>
            </a:pPr>
            <a:r>
              <a:rPr lang="en-US" sz="2000" dirty="0" smtClean="0"/>
              <a:t>     An  Agile process is characterized by the division of task into short phases of work  and frequent </a:t>
            </a:r>
            <a:r>
              <a:rPr lang="en-US" sz="2000" dirty="0" smtClean="0"/>
              <a:t>reassessment </a:t>
            </a:r>
            <a:r>
              <a:rPr lang="en-US" sz="2000" dirty="0" smtClean="0"/>
              <a:t>and adaption of plans.</a:t>
            </a:r>
            <a:endParaRPr lang="en-US" sz="2000" dirty="0" smtClean="0"/>
          </a:p>
          <a:p>
            <a:pPr algn="just">
              <a:buNone/>
            </a:pPr>
            <a:endParaRPr lang="en-US" sz="2100" dirty="0"/>
          </a:p>
        </p:txBody>
      </p:sp>
      <p:pic>
        <p:nvPicPr>
          <p:cNvPr id="5" name="Picture 4" descr="received_1215903365101428.gif"/>
          <p:cNvPicPr>
            <a:picLocks noChangeAspect="1"/>
          </p:cNvPicPr>
          <p:nvPr/>
        </p:nvPicPr>
        <p:blipFill>
          <a:blip r:embed="rId1"/>
          <a:stretch>
            <a:fillRect/>
          </a:stretch>
        </p:blipFill>
        <p:spPr>
          <a:xfrm>
            <a:off x="1676400" y="2971800"/>
            <a:ext cx="6019800" cy="35052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04800"/>
            <a:ext cx="7406640" cy="841482"/>
          </a:xfrm>
        </p:spPr>
        <p:txBody>
          <a:bodyPr>
            <a:normAutofit/>
          </a:bodyPr>
          <a:lstStyle/>
          <a:p>
            <a:r>
              <a:rPr lang="en-US" sz="3200" dirty="0" smtClean="0">
                <a:solidFill>
                  <a:schemeClr val="tx1"/>
                </a:solidFill>
              </a:rPr>
              <a:t>Required Software </a:t>
            </a:r>
            <a:endParaRPr lang="en-US" sz="3200" dirty="0">
              <a:solidFill>
                <a:schemeClr val="tx1"/>
              </a:solidFill>
            </a:endParaRPr>
          </a:p>
        </p:txBody>
      </p:sp>
      <p:sp>
        <p:nvSpPr>
          <p:cNvPr id="3" name="Subtitle 2"/>
          <p:cNvSpPr>
            <a:spLocks noGrp="1"/>
          </p:cNvSpPr>
          <p:nvPr>
            <p:ph type="subTitle" idx="1"/>
          </p:nvPr>
        </p:nvSpPr>
        <p:spPr>
          <a:xfrm>
            <a:off x="1447800" y="1219200"/>
            <a:ext cx="7406640" cy="5638800"/>
          </a:xfrm>
        </p:spPr>
        <p:txBody>
          <a:bodyPr>
            <a:normAutofit/>
          </a:bodyPr>
          <a:lstStyle/>
          <a:p>
            <a:pPr>
              <a:buFont typeface="Wingdings" panose="05000000000000000000" pitchFamily="2" charset="2"/>
              <a:buChar char="v"/>
            </a:pPr>
            <a:r>
              <a:rPr lang="en-US" sz="2000" dirty="0" smtClean="0">
                <a:solidFill>
                  <a:schemeClr val="tx1"/>
                </a:solidFill>
              </a:rPr>
              <a:t>  Windows 7 and Above </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Adobe Dreamweaver</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Adobe Photoshop</a:t>
            </a:r>
            <a:endParaRPr lang="en-US" sz="2000" dirty="0" smtClean="0">
              <a:solidFill>
                <a:schemeClr val="tx1"/>
              </a:solidFill>
            </a:endParaRPr>
          </a:p>
          <a:p>
            <a:pPr>
              <a:buFont typeface="Wingdings" panose="05000000000000000000" pitchFamily="2" charset="2"/>
              <a:buChar char="v"/>
            </a:pPr>
            <a:r>
              <a:rPr lang="en-IN" altLang="en-US" sz="2000" dirty="0" smtClean="0">
                <a:solidFill>
                  <a:schemeClr val="tx1"/>
                </a:solidFill>
              </a:rPr>
              <a:t>  Vs code</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Browser: Mozilla Firefox, googol chrome ,opera ,internet explorer </a:t>
            </a:r>
            <a:endParaRPr lang="en-US" sz="2000" dirty="0" smtClean="0">
              <a:solidFill>
                <a:schemeClr val="tx1"/>
              </a:solidFill>
            </a:endParaRPr>
          </a:p>
          <a:p>
            <a:r>
              <a:rPr lang="en-US" sz="3200" dirty="0" smtClean="0">
                <a:solidFill>
                  <a:schemeClr val="tx1"/>
                </a:solidFill>
              </a:rPr>
              <a:t>Language </a:t>
            </a:r>
            <a:endParaRPr lang="en-US" sz="3200" dirty="0" smtClean="0">
              <a:solidFill>
                <a:schemeClr val="tx1"/>
              </a:solidFill>
            </a:endParaRPr>
          </a:p>
          <a:p>
            <a:pPr>
              <a:buFont typeface="Wingdings" panose="05000000000000000000" pitchFamily="2" charset="2"/>
              <a:buChar char="v"/>
            </a:pPr>
            <a:r>
              <a:rPr lang="en-US" sz="2000" dirty="0" smtClean="0">
                <a:solidFill>
                  <a:schemeClr val="tx1"/>
                </a:solidFill>
              </a:rPr>
              <a:t>  HTML</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CSS</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JavaScript </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a:t>
            </a:r>
            <a:r>
              <a:rPr lang="en-IN" altLang="en-US" sz="2000" dirty="0" smtClean="0">
                <a:solidFill>
                  <a:schemeClr val="tx1"/>
                </a:solidFill>
              </a:rPr>
              <a:t>Java</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a:t>
            </a:r>
            <a:r>
              <a:rPr lang="en-US" sz="2000" dirty="0" err="1" smtClean="0">
                <a:solidFill>
                  <a:schemeClr val="tx1"/>
                </a:solidFill>
              </a:rPr>
              <a:t>MySQL</a:t>
            </a:r>
            <a:endParaRPr lang="en-US" sz="2000" dirty="0" smtClean="0">
              <a:solidFill>
                <a:schemeClr val="tx1"/>
              </a:solidFill>
            </a:endParaRPr>
          </a:p>
          <a:p>
            <a:pPr>
              <a:buFont typeface="Wingdings" panose="05000000000000000000" pitchFamily="2" charset="2"/>
              <a:buChar char="v"/>
            </a:pPr>
            <a:endParaRPr lang="en-US" sz="2000" dirty="0" smtClean="0">
              <a:solidFill>
                <a:schemeClr val="tx1"/>
              </a:solidFill>
            </a:endParaRPr>
          </a:p>
          <a:p>
            <a:pPr>
              <a:buFont typeface="Wingdings" panose="05000000000000000000" pitchFamily="2" charset="2"/>
              <a:buChar char="v"/>
            </a:pPr>
            <a:endParaRPr lang="en-US" sz="2000" dirty="0" smtClean="0">
              <a:solidFill>
                <a:schemeClr val="tx1"/>
              </a:solidFill>
            </a:endParaRPr>
          </a:p>
          <a:p>
            <a:pPr>
              <a:buFont typeface="Wingdings" panose="05000000000000000000" pitchFamily="2" charset="2"/>
              <a:buChar char="v"/>
            </a:pPr>
            <a:endParaRPr lang="en-US" sz="2000" dirty="0" smtClean="0">
              <a:solidFill>
                <a:schemeClr val="tx1"/>
              </a:solidFill>
            </a:endParaRPr>
          </a:p>
          <a:p>
            <a:pPr>
              <a:buFont typeface="Wingdings" panose="05000000000000000000" pitchFamily="2" charset="2"/>
              <a:buChar char="v"/>
            </a:pPr>
            <a:endParaRPr lang="en-US" sz="3200" dirty="0" smtClean="0">
              <a:solidFill>
                <a:schemeClr val="tx1"/>
              </a:solidFill>
            </a:endParaRPr>
          </a:p>
          <a:p>
            <a:endParaRPr lang="en-US" sz="3200"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0200"/>
            <a:ext cx="7406640" cy="536682"/>
          </a:xfrm>
        </p:spPr>
        <p:txBody>
          <a:bodyPr>
            <a:noAutofit/>
          </a:bodyPr>
          <a:lstStyle/>
          <a:p>
            <a:r>
              <a:rPr lang="en-US" sz="3200" dirty="0" smtClean="0">
                <a:solidFill>
                  <a:schemeClr val="tx1"/>
                </a:solidFill>
                <a:effectLst>
                  <a:outerShdw blurRad="38100" dist="38100" dir="2700000" algn="tl">
                    <a:srgbClr val="000000">
                      <a:alpha val="43137"/>
                    </a:srgbClr>
                  </a:outerShdw>
                </a:effectLst>
              </a:rPr>
              <a:t>Technical Requirements </a:t>
            </a:r>
            <a:endParaRPr lang="en-US" sz="3200"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447800" y="2362200"/>
            <a:ext cx="7406640" cy="2743200"/>
          </a:xfrm>
        </p:spPr>
        <p:txBody>
          <a:bodyPr>
            <a:normAutofit/>
          </a:bodyPr>
          <a:lstStyle/>
          <a:p>
            <a:pPr>
              <a:buFont typeface="Wingdings" panose="05000000000000000000" pitchFamily="2" charset="2"/>
              <a:buChar char="v"/>
            </a:pPr>
            <a:r>
              <a:rPr lang="en-US" sz="2000" dirty="0" smtClean="0">
                <a:solidFill>
                  <a:schemeClr val="tx1"/>
                </a:solidFill>
              </a:rPr>
              <a:t>  Registration</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Login</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View schedule /Reserve ticket</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Searching  flight schedule</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Viewing statistics</a:t>
            </a:r>
            <a:endParaRPr lang="en-US" sz="2000" dirty="0" smtClean="0">
              <a:solidFill>
                <a:schemeClr val="tx1"/>
              </a:solidFill>
            </a:endParaRPr>
          </a:p>
          <a:p>
            <a:pPr>
              <a:buFont typeface="Wingdings" panose="05000000000000000000" pitchFamily="2" charset="2"/>
              <a:buChar char="v"/>
            </a:pPr>
            <a:r>
              <a:rPr lang="en-US" sz="2000" dirty="0" smtClean="0">
                <a:solidFill>
                  <a:schemeClr val="tx1"/>
                </a:solidFill>
              </a:rPr>
              <a:t>  Uploading Information into the system</a:t>
            </a:r>
            <a:endParaRPr lang="en-US" sz="2000" dirty="0" smtClean="0">
              <a:solidFill>
                <a:schemeClr val="tx1"/>
              </a:solidFill>
            </a:endParaRPr>
          </a:p>
          <a:p>
            <a:pPr>
              <a:buFont typeface="Wingdings" panose="05000000000000000000" pitchFamily="2" charset="2"/>
              <a:buChar char="v"/>
            </a:pPr>
            <a:endParaRPr lang="en-US" sz="2000" dirty="0" smtClean="0"/>
          </a:p>
          <a:p>
            <a:pPr>
              <a:buFont typeface="Wingdings" panose="05000000000000000000" pitchFamily="2" charset="2"/>
              <a:buChar char="v"/>
            </a:pPr>
            <a:endParaRPr lang="en-US" sz="2000" dirty="0" smtClean="0"/>
          </a:p>
          <a:p>
            <a:endParaRPr lang="en-US" sz="20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04800"/>
            <a:ext cx="7406640" cy="609600"/>
          </a:xfrm>
        </p:spPr>
        <p:txBody>
          <a:bodyPr>
            <a:normAutofit fontScale="90000"/>
          </a:bodyPr>
          <a:lstStyle/>
          <a:p>
            <a:r>
              <a:rPr lang="en-US" dirty="0" smtClean="0">
                <a:solidFill>
                  <a:schemeClr val="tx1"/>
                </a:solidFill>
              </a:rPr>
              <a:t>Types of User </a:t>
            </a:r>
            <a:endParaRPr lang="en-US" dirty="0">
              <a:solidFill>
                <a:schemeClr val="tx1"/>
              </a:solidFill>
            </a:endParaRPr>
          </a:p>
        </p:txBody>
      </p:sp>
      <p:sp>
        <p:nvSpPr>
          <p:cNvPr id="3" name="Subtitle 2"/>
          <p:cNvSpPr>
            <a:spLocks noGrp="1"/>
          </p:cNvSpPr>
          <p:nvPr>
            <p:ph type="subTitle" idx="1"/>
          </p:nvPr>
        </p:nvSpPr>
        <p:spPr>
          <a:xfrm>
            <a:off x="1371600" y="990600"/>
            <a:ext cx="7406640" cy="4572000"/>
          </a:xfrm>
        </p:spPr>
        <p:txBody>
          <a:bodyPr>
            <a:normAutofit fontScale="77500" lnSpcReduction="20000"/>
          </a:bodyPr>
          <a:lstStyle/>
          <a:p>
            <a:pPr marL="541655" indent="-514350"/>
            <a:r>
              <a:rPr lang="en-US" dirty="0" smtClean="0">
                <a:solidFill>
                  <a:schemeClr val="tx1"/>
                </a:solidFill>
              </a:rPr>
              <a:t> Admin </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Creating a flight </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Changing time schedule</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Creating a new route</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Updating  airport information</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Registering and managing users</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View statistics  </a:t>
            </a:r>
            <a:endParaRPr lang="en-US" dirty="0" smtClean="0">
              <a:solidFill>
                <a:schemeClr val="tx1"/>
              </a:solidFill>
            </a:endParaRPr>
          </a:p>
          <a:p>
            <a:pPr marL="541655" indent="-514350"/>
            <a:endParaRPr lang="en-US" dirty="0" smtClean="0">
              <a:solidFill>
                <a:schemeClr val="tx1"/>
              </a:solidFill>
            </a:endParaRPr>
          </a:p>
          <a:p>
            <a:pPr marL="541655" indent="-514350"/>
            <a:r>
              <a:rPr lang="en-US" dirty="0" smtClean="0">
                <a:solidFill>
                  <a:schemeClr val="tx1"/>
                </a:solidFill>
              </a:rPr>
              <a:t>Registered user</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View flight schedule</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Book, confirm/cancel reservation </a:t>
            </a:r>
            <a:endParaRPr lang="en-US" dirty="0" smtClean="0">
              <a:solidFill>
                <a:schemeClr val="tx1"/>
              </a:solidFill>
            </a:endParaRPr>
          </a:p>
          <a:p>
            <a:pPr marL="541655" indent="-514350"/>
            <a:endParaRPr lang="en-US" dirty="0" smtClean="0">
              <a:solidFill>
                <a:schemeClr val="tx1"/>
              </a:solidFill>
            </a:endParaRPr>
          </a:p>
          <a:p>
            <a:pPr marL="541655" indent="-514350"/>
            <a:r>
              <a:rPr lang="en-US" dirty="0" smtClean="0">
                <a:solidFill>
                  <a:schemeClr val="tx1"/>
                </a:solidFill>
              </a:rPr>
              <a:t>Unregistered User</a:t>
            </a:r>
            <a:endParaRPr lang="en-US" dirty="0" smtClean="0">
              <a:solidFill>
                <a:schemeClr val="tx1"/>
              </a:solidFill>
            </a:endParaRPr>
          </a:p>
          <a:p>
            <a:pPr marL="541655" indent="-514350">
              <a:buFont typeface="Wingdings" panose="05000000000000000000" pitchFamily="2" charset="2"/>
              <a:buChar char="v"/>
            </a:pPr>
            <a:r>
              <a:rPr lang="en-US" dirty="0" smtClean="0">
                <a:solidFill>
                  <a:schemeClr val="tx1"/>
                </a:solidFill>
              </a:rPr>
              <a:t>View flight schedule</a:t>
            </a:r>
            <a:endParaRPr lang="en-US" dirty="0" smtClean="0">
              <a:solidFill>
                <a:schemeClr val="tx1"/>
              </a:solidFill>
            </a:endParaRPr>
          </a:p>
          <a:p>
            <a:pPr marL="541655" indent="-514350">
              <a:buFont typeface="Wingdings" panose="05000000000000000000" pitchFamily="2" charset="2"/>
              <a:buChar char="v"/>
            </a:pPr>
            <a:endParaRPr lang="en-US" dirty="0" smtClean="0">
              <a:solidFill>
                <a:schemeClr val="tx1"/>
              </a:solidFill>
            </a:endParaRPr>
          </a:p>
          <a:p>
            <a:pPr marL="541655" indent="-514350"/>
            <a:endParaRPr lang="en-US"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effectLst>
                  <a:outerShdw blurRad="38100" dist="38100" dir="2700000" algn="tl">
                    <a:srgbClr val="000000">
                      <a:alpha val="43137"/>
                    </a:srgbClr>
                  </a:outerShdw>
                </a:effectLst>
              </a:rPr>
              <a:t>Data Flow Diagram</a:t>
            </a:r>
            <a:endParaRPr lang="en-US" dirty="0">
              <a:solidFill>
                <a:schemeClr val="tx1"/>
              </a:solidFill>
              <a:effectLst>
                <a:outerShdw blurRad="38100" dist="38100" dir="2700000" algn="tl">
                  <a:srgbClr val="000000">
                    <a:alpha val="43137"/>
                  </a:srgbClr>
                </a:outerShdw>
              </a:effectLst>
            </a:endParaRPr>
          </a:p>
        </p:txBody>
      </p:sp>
      <p:pic>
        <p:nvPicPr>
          <p:cNvPr id="4" name="Content Placeholder 3" descr="dfd.jpg"/>
          <p:cNvPicPr>
            <a:picLocks noGrp="1" noChangeAspect="1"/>
          </p:cNvPicPr>
          <p:nvPr>
            <p:ph idx="1"/>
          </p:nvPr>
        </p:nvPicPr>
        <p:blipFill>
          <a:blip r:embed="rId1"/>
          <a:stretch>
            <a:fillRect/>
          </a:stretch>
        </p:blipFill>
        <p:spPr>
          <a:xfrm>
            <a:off x="1066800" y="1524000"/>
            <a:ext cx="8077200" cy="480060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6875</Words>
  <Application>WPS Presentation</Application>
  <PresentationFormat>On-screen Show (4:3)</PresentationFormat>
  <Paragraphs>171</Paragraphs>
  <Slides>32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Wingdings 2</vt:lpstr>
      <vt:lpstr>Verdana</vt:lpstr>
      <vt:lpstr>Calibri</vt:lpstr>
      <vt:lpstr>Gill Sans MT</vt:lpstr>
      <vt:lpstr>Microsoft YaHei</vt:lpstr>
      <vt:lpstr>Arial Unicode MS</vt:lpstr>
      <vt:lpstr>Solstice</vt:lpstr>
      <vt:lpstr> Project title:  Design &amp; development of an Air Ticket Reservation System </vt:lpstr>
      <vt:lpstr>Abstract</vt:lpstr>
      <vt:lpstr>Objectives</vt:lpstr>
      <vt:lpstr>Introduction </vt:lpstr>
      <vt:lpstr>Methodology </vt:lpstr>
      <vt:lpstr>Required Software </vt:lpstr>
      <vt:lpstr>Technical Requirements </vt:lpstr>
      <vt:lpstr>Types of User </vt:lpstr>
      <vt:lpstr>Data Flow Diagram</vt:lpstr>
      <vt:lpstr>E-R Diagram</vt:lpstr>
      <vt:lpstr>Use Case Diagram</vt:lpstr>
      <vt:lpstr>Project Description</vt:lpstr>
      <vt:lpstr>   Registration Page </vt:lpstr>
      <vt:lpstr>PowerPoint 演示文稿</vt:lpstr>
      <vt:lpstr>Admin Login When an admin login into the system admin will see this dashboard, admin usually perform these task (edit profile, add flight,  add route, add schedule, add airport info, generate report.)  </vt:lpstr>
      <vt:lpstr>Create Flight Admin can create flight here by giving value(Flight name, Total Seat, City, Status)</vt:lpstr>
      <vt:lpstr>Add Airport Admin can add airport here by giving value(Airport name, Lititude, Longitude)</vt:lpstr>
      <vt:lpstr>Create Route Admin can create route here by giving value(Departure airport, Destination airport, Hour/time, Price ).</vt:lpstr>
      <vt:lpstr>Add Schedule Admin can add flight schedule here by giving value(Choose flight, Choose Route, Departure time/date). </vt:lpstr>
      <vt:lpstr>Report Admin can view report here about Airport status,Total booking, Total booking cancelled, Flights. </vt:lpstr>
      <vt:lpstr>Admin profile</vt:lpstr>
      <vt:lpstr>User Control</vt:lpstr>
      <vt:lpstr>Registered User</vt:lpstr>
      <vt:lpstr>Flight Booking</vt:lpstr>
      <vt:lpstr>Confirm/Cancel Reservation</vt:lpstr>
      <vt:lpstr>User Profile</vt:lpstr>
      <vt:lpstr>Unregistered User</vt:lpstr>
      <vt:lpstr>Contact Page In this page user can contact with admin for any inquiry or suggestion. User can mail admin using his/her email, user name with specific subject.</vt:lpstr>
      <vt:lpstr>Limitations </vt:lpstr>
      <vt:lpstr>Future Works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Ticket Reservation System </dc:title>
  <dc:creator>Sazzad Saju</dc:creator>
  <cp:lastModifiedBy>asus</cp:lastModifiedBy>
  <cp:revision>110</cp:revision>
  <dcterms:created xsi:type="dcterms:W3CDTF">2016-04-15T05:17:00Z</dcterms:created>
  <dcterms:modified xsi:type="dcterms:W3CDTF">2022-10-29T08:31:20Z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B2B402989C9143C9A6A574257451F31D</vt:lpwstr>
  </property>
  <property fmtid="{D5CDD505-2E9C-101B-9397-08002B2CF9AE}" pid="3" name="KSOProductBuildVer">
    <vt:lpwstr>1033-11.2.0.11380</vt:lpwstr>
  </property>
</Properties>
</file>